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4" r:id="rId3"/>
    <p:sldId id="300" r:id="rId4"/>
    <p:sldId id="302" r:id="rId5"/>
    <p:sldId id="303" r:id="rId6"/>
    <p:sldId id="304" r:id="rId7"/>
    <p:sldId id="306" r:id="rId8"/>
    <p:sldId id="305" r:id="rId9"/>
    <p:sldId id="261" r:id="rId10"/>
    <p:sldId id="301" r:id="rId11"/>
    <p:sldId id="278" r:id="rId12"/>
    <p:sldId id="264" r:id="rId13"/>
    <p:sldId id="265" r:id="rId14"/>
    <p:sldId id="295" r:id="rId15"/>
    <p:sldId id="299" r:id="rId16"/>
    <p:sldId id="296" r:id="rId17"/>
    <p:sldId id="294" r:id="rId18"/>
    <p:sldId id="266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gkfmJZtisHYvtiESfJkn/abc8M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F59969-9A41-0C4F-81D5-BC77809D0C9B}" v="7" dt="2026-06-02T14:09:42.716"/>
  </p1510:revLst>
</p1510:revInfo>
</file>

<file path=ppt/tableStyles.xml><?xml version="1.0" encoding="utf-8"?>
<a:tblStyleLst xmlns:a="http://schemas.openxmlformats.org/drawingml/2006/main" def="{A7E1B6F2-E942-446E-AE8E-0A45F1F24342}">
  <a:tblStyle styleId="{A7E1B6F2-E942-446E-AE8E-0A45F1F243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AC4A40A-7CA9-4A87-B606-F7668E6E3FBA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3" autoAdjust="0"/>
    <p:restoredTop sz="93962" autoAdjust="0"/>
  </p:normalViewPr>
  <p:slideViewPr>
    <p:cSldViewPr snapToGrid="0">
      <p:cViewPr varScale="1">
        <p:scale>
          <a:sx n="78" d="100"/>
          <a:sy n="78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o Zamora" userId="4132e2bed5e3fef6" providerId="LiveId" clId="{C9D0CC83-E83B-5E9A-BC23-60C47B0A3D9E}"/>
    <pc:docChg chg="undo custSel addSld modSld">
      <pc:chgData name="Julio Zamora" userId="4132e2bed5e3fef6" providerId="LiveId" clId="{C9D0CC83-E83B-5E9A-BC23-60C47B0A3D9E}" dt="2026-06-02T14:09:51.181" v="295" actId="20577"/>
      <pc:docMkLst>
        <pc:docMk/>
      </pc:docMkLst>
      <pc:sldChg chg="addSp delSp modSp add mod delAnim">
        <pc:chgData name="Julio Zamora" userId="4132e2bed5e3fef6" providerId="LiveId" clId="{C9D0CC83-E83B-5E9A-BC23-60C47B0A3D9E}" dt="2026-06-02T14:04:31.066" v="128" actId="20577"/>
        <pc:sldMkLst>
          <pc:docMk/>
          <pc:sldMk cId="2874146264" sldId="302"/>
        </pc:sldMkLst>
        <pc:spChg chg="del">
          <ac:chgData name="Julio Zamora" userId="4132e2bed5e3fef6" providerId="LiveId" clId="{C9D0CC83-E83B-5E9A-BC23-60C47B0A3D9E}" dt="2026-06-02T13:51:37.891" v="4" actId="478"/>
          <ac:spMkLst>
            <pc:docMk/>
            <pc:sldMk cId="2874146264" sldId="302"/>
            <ac:spMk id="4" creationId="{B7A7B2FC-CAE4-3EC4-E795-337B353D3519}"/>
          </ac:spMkLst>
        </pc:spChg>
        <pc:spChg chg="del">
          <ac:chgData name="Julio Zamora" userId="4132e2bed5e3fef6" providerId="LiveId" clId="{C9D0CC83-E83B-5E9A-BC23-60C47B0A3D9E}" dt="2026-06-02T13:51:39.280" v="5" actId="478"/>
          <ac:spMkLst>
            <pc:docMk/>
            <pc:sldMk cId="2874146264" sldId="302"/>
            <ac:spMk id="8" creationId="{4600FC9C-73EE-23B1-D991-D516684754DB}"/>
          </ac:spMkLst>
        </pc:spChg>
        <pc:spChg chg="del">
          <ac:chgData name="Julio Zamora" userId="4132e2bed5e3fef6" providerId="LiveId" clId="{C9D0CC83-E83B-5E9A-BC23-60C47B0A3D9E}" dt="2026-06-02T13:51:36.374" v="3" actId="478"/>
          <ac:spMkLst>
            <pc:docMk/>
            <pc:sldMk cId="2874146264" sldId="302"/>
            <ac:spMk id="9" creationId="{DDD40874-09B3-835A-6E57-5DFAAEB09912}"/>
          </ac:spMkLst>
        </pc:spChg>
        <pc:graphicFrameChg chg="add mod modGraphic">
          <ac:chgData name="Julio Zamora" userId="4132e2bed5e3fef6" providerId="LiveId" clId="{C9D0CC83-E83B-5E9A-BC23-60C47B0A3D9E}" dt="2026-06-02T14:04:31.066" v="128" actId="20577"/>
          <ac:graphicFrameMkLst>
            <pc:docMk/>
            <pc:sldMk cId="2874146264" sldId="302"/>
            <ac:graphicFrameMk id="11" creationId="{6B743ED0-FB32-BB43-9093-D93FFAD33016}"/>
          </ac:graphicFrameMkLst>
        </pc:graphicFrameChg>
        <pc:picChg chg="del">
          <ac:chgData name="Julio Zamora" userId="4132e2bed5e3fef6" providerId="LiveId" clId="{C9D0CC83-E83B-5E9A-BC23-60C47B0A3D9E}" dt="2026-06-02T13:51:34.498" v="2" actId="478"/>
          <ac:picMkLst>
            <pc:docMk/>
            <pc:sldMk cId="2874146264" sldId="302"/>
            <ac:picMk id="2" creationId="{37FD1D46-2FC1-6336-BE52-0DDDA87586CC}"/>
          </ac:picMkLst>
        </pc:picChg>
        <pc:picChg chg="add del mod">
          <ac:chgData name="Julio Zamora" userId="4132e2bed5e3fef6" providerId="LiveId" clId="{C9D0CC83-E83B-5E9A-BC23-60C47B0A3D9E}" dt="2026-06-02T13:58:52.326" v="34" actId="478"/>
          <ac:picMkLst>
            <pc:docMk/>
            <pc:sldMk cId="2874146264" sldId="302"/>
            <ac:picMk id="5" creationId="{D1F2E0EC-CF8C-F87D-A5AA-A45A8FF7E3BB}"/>
          </ac:picMkLst>
        </pc:picChg>
        <pc:picChg chg="del">
          <ac:chgData name="Julio Zamora" userId="4132e2bed5e3fef6" providerId="LiveId" clId="{C9D0CC83-E83B-5E9A-BC23-60C47B0A3D9E}" dt="2026-06-02T13:51:32.560" v="1" actId="478"/>
          <ac:picMkLst>
            <pc:docMk/>
            <pc:sldMk cId="2874146264" sldId="302"/>
            <ac:picMk id="6" creationId="{613556E0-C5B5-D9A6-9510-911C9B1072D6}"/>
          </ac:picMkLst>
        </pc:picChg>
        <pc:picChg chg="add mod">
          <ac:chgData name="Julio Zamora" userId="4132e2bed5e3fef6" providerId="LiveId" clId="{C9D0CC83-E83B-5E9A-BC23-60C47B0A3D9E}" dt="2026-06-02T13:58:18.234" v="24" actId="1076"/>
          <ac:picMkLst>
            <pc:docMk/>
            <pc:sldMk cId="2874146264" sldId="302"/>
            <ac:picMk id="10" creationId="{47A8CEB1-2F72-441F-A3F9-2F8BD5D3E36E}"/>
          </ac:picMkLst>
        </pc:picChg>
      </pc:sldChg>
      <pc:sldChg chg="addSp delSp modSp add mod">
        <pc:chgData name="Julio Zamora" userId="4132e2bed5e3fef6" providerId="LiveId" clId="{C9D0CC83-E83B-5E9A-BC23-60C47B0A3D9E}" dt="2026-06-02T14:07:28.766" v="204" actId="20577"/>
        <pc:sldMkLst>
          <pc:docMk/>
          <pc:sldMk cId="1441425103" sldId="303"/>
        </pc:sldMkLst>
        <pc:graphicFrameChg chg="add mod modGraphic">
          <ac:chgData name="Julio Zamora" userId="4132e2bed5e3fef6" providerId="LiveId" clId="{C9D0CC83-E83B-5E9A-BC23-60C47B0A3D9E}" dt="2026-06-02T14:07:28.766" v="204" actId="20577"/>
          <ac:graphicFrameMkLst>
            <pc:docMk/>
            <pc:sldMk cId="1441425103" sldId="303"/>
            <ac:graphicFrameMk id="2" creationId="{D7D5D245-2F98-8B30-8459-752727C40AF2}"/>
          </ac:graphicFrameMkLst>
        </pc:graphicFrameChg>
        <pc:picChg chg="mod">
          <ac:chgData name="Julio Zamora" userId="4132e2bed5e3fef6" providerId="LiveId" clId="{C9D0CC83-E83B-5E9A-BC23-60C47B0A3D9E}" dt="2026-06-02T13:58:49.503" v="33" actId="1076"/>
          <ac:picMkLst>
            <pc:docMk/>
            <pc:sldMk cId="1441425103" sldId="303"/>
            <ac:picMk id="5" creationId="{C615574C-D86B-1B59-DA8C-C8DC9B5492B5}"/>
          </ac:picMkLst>
        </pc:picChg>
        <pc:picChg chg="del">
          <ac:chgData name="Julio Zamora" userId="4132e2bed5e3fef6" providerId="LiveId" clId="{C9D0CC83-E83B-5E9A-BC23-60C47B0A3D9E}" dt="2026-06-02T13:58:41.208" v="29" actId="478"/>
          <ac:picMkLst>
            <pc:docMk/>
            <pc:sldMk cId="1441425103" sldId="303"/>
            <ac:picMk id="10" creationId="{D5385C0D-D6E1-50CB-024F-4B997DFCC934}"/>
          </ac:picMkLst>
        </pc:picChg>
      </pc:sldChg>
      <pc:sldChg chg="addSp delSp modSp add mod">
        <pc:chgData name="Julio Zamora" userId="4132e2bed5e3fef6" providerId="LiveId" clId="{C9D0CC83-E83B-5E9A-BC23-60C47B0A3D9E}" dt="2026-06-02T14:09:23.750" v="263" actId="20577"/>
        <pc:sldMkLst>
          <pc:docMk/>
          <pc:sldMk cId="4061825411" sldId="304"/>
        </pc:sldMkLst>
        <pc:spChg chg="mod">
          <ac:chgData name="Julio Zamora" userId="4132e2bed5e3fef6" providerId="LiveId" clId="{C9D0CC83-E83B-5E9A-BC23-60C47B0A3D9E}" dt="2026-06-02T14:09:23.750" v="263" actId="20577"/>
          <ac:spMkLst>
            <pc:docMk/>
            <pc:sldMk cId="4061825411" sldId="304"/>
            <ac:spMk id="111" creationId="{1FD12ACC-7427-9D13-6BB2-E549C606526A}"/>
          </ac:spMkLst>
        </pc:spChg>
        <pc:graphicFrameChg chg="del">
          <ac:chgData name="Julio Zamora" userId="4132e2bed5e3fef6" providerId="LiveId" clId="{C9D0CC83-E83B-5E9A-BC23-60C47B0A3D9E}" dt="2026-06-02T14:07:52.130" v="207" actId="478"/>
          <ac:graphicFrameMkLst>
            <pc:docMk/>
            <pc:sldMk cId="4061825411" sldId="304"/>
            <ac:graphicFrameMk id="2" creationId="{8B181662-2AFE-60C1-805A-B7BF1E80FF7C}"/>
          </ac:graphicFrameMkLst>
        </pc:graphicFrameChg>
        <pc:picChg chg="add mod">
          <ac:chgData name="Julio Zamora" userId="4132e2bed5e3fef6" providerId="LiveId" clId="{C9D0CC83-E83B-5E9A-BC23-60C47B0A3D9E}" dt="2026-06-02T14:08:29.004" v="213" actId="1076"/>
          <ac:picMkLst>
            <pc:docMk/>
            <pc:sldMk cId="4061825411" sldId="304"/>
            <ac:picMk id="4" creationId="{7F168093-694F-B67E-0325-852B78AE4739}"/>
          </ac:picMkLst>
        </pc:picChg>
        <pc:picChg chg="del">
          <ac:chgData name="Julio Zamora" userId="4132e2bed5e3fef6" providerId="LiveId" clId="{C9D0CC83-E83B-5E9A-BC23-60C47B0A3D9E}" dt="2026-06-02T14:07:48.512" v="206" actId="478"/>
          <ac:picMkLst>
            <pc:docMk/>
            <pc:sldMk cId="4061825411" sldId="304"/>
            <ac:picMk id="5" creationId="{8755A6D3-D376-C7A6-A48E-637E4CF0280C}"/>
          </ac:picMkLst>
        </pc:picChg>
      </pc:sldChg>
      <pc:sldChg chg="modSp add mod">
        <pc:chgData name="Julio Zamora" userId="4132e2bed5e3fef6" providerId="LiveId" clId="{C9D0CC83-E83B-5E9A-BC23-60C47B0A3D9E}" dt="2026-06-02T14:09:39.496" v="272" actId="20577"/>
        <pc:sldMkLst>
          <pc:docMk/>
          <pc:sldMk cId="1503080388" sldId="305"/>
        </pc:sldMkLst>
        <pc:spChg chg="mod">
          <ac:chgData name="Julio Zamora" userId="4132e2bed5e3fef6" providerId="LiveId" clId="{C9D0CC83-E83B-5E9A-BC23-60C47B0A3D9E}" dt="2026-06-02T14:09:39.496" v="272" actId="20577"/>
          <ac:spMkLst>
            <pc:docMk/>
            <pc:sldMk cId="1503080388" sldId="305"/>
            <ac:spMk id="111" creationId="{742DAE53-927B-C37A-28EE-774193C557B3}"/>
          </ac:spMkLst>
        </pc:spChg>
        <pc:picChg chg="mod">
          <ac:chgData name="Julio Zamora" userId="4132e2bed5e3fef6" providerId="LiveId" clId="{C9D0CC83-E83B-5E9A-BC23-60C47B0A3D9E}" dt="2026-06-02T14:08:45.664" v="216" actId="14826"/>
          <ac:picMkLst>
            <pc:docMk/>
            <pc:sldMk cId="1503080388" sldId="305"/>
            <ac:picMk id="4" creationId="{75B94DA1-64F2-1B12-8A94-593DAAD0E7FD}"/>
          </ac:picMkLst>
        </pc:picChg>
      </pc:sldChg>
      <pc:sldChg chg="modSp add mod">
        <pc:chgData name="Julio Zamora" userId="4132e2bed5e3fef6" providerId="LiveId" clId="{C9D0CC83-E83B-5E9A-BC23-60C47B0A3D9E}" dt="2026-06-02T14:09:51.181" v="295" actId="20577"/>
        <pc:sldMkLst>
          <pc:docMk/>
          <pc:sldMk cId="1650637978" sldId="306"/>
        </pc:sldMkLst>
        <pc:spChg chg="mod">
          <ac:chgData name="Julio Zamora" userId="4132e2bed5e3fef6" providerId="LiveId" clId="{C9D0CC83-E83B-5E9A-BC23-60C47B0A3D9E}" dt="2026-06-02T14:09:51.181" v="295" actId="20577"/>
          <ac:spMkLst>
            <pc:docMk/>
            <pc:sldMk cId="1650637978" sldId="306"/>
            <ac:spMk id="111" creationId="{0E45E375-7469-F204-79CA-16DB4D4F739F}"/>
          </ac:spMkLst>
        </pc:spChg>
        <pc:picChg chg="mod">
          <ac:chgData name="Julio Zamora" userId="4132e2bed5e3fef6" providerId="LiveId" clId="{C9D0CC83-E83B-5E9A-BC23-60C47B0A3D9E}" dt="2026-06-02T14:09:00.137" v="217" actId="14826"/>
          <ac:picMkLst>
            <pc:docMk/>
            <pc:sldMk cId="1650637978" sldId="306"/>
            <ac:picMk id="4" creationId="{012C95BA-1E84-4F07-4FD1-B6AC91C8B71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D2B03383-FDE3-7991-D51D-F9E4B2205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C5A4AA2A-9EE2-C66D-0914-24B0468012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>
            <a:extLst>
              <a:ext uri="{FF2B5EF4-FFF2-40B4-BE49-F238E27FC236}">
                <a16:creationId xmlns:a16="http://schemas.microsoft.com/office/drawing/2014/main" id="{0459EC47-4985-F9AD-2329-A67F975AE9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>
            <a:extLst>
              <a:ext uri="{FF2B5EF4-FFF2-40B4-BE49-F238E27FC236}">
                <a16:creationId xmlns:a16="http://schemas.microsoft.com/office/drawing/2014/main" id="{23365981-754B-5281-9D5D-DE387ECD17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1426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6977A916-394C-B794-ECE9-8FDD07B5E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8F74B147-B69B-8944-1814-727CE33C9D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>
            <a:extLst>
              <a:ext uri="{FF2B5EF4-FFF2-40B4-BE49-F238E27FC236}">
                <a16:creationId xmlns:a16="http://schemas.microsoft.com/office/drawing/2014/main" id="{1F2A35A5-55B9-20FA-F82E-B21DBDCC53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>
            <a:extLst>
              <a:ext uri="{FF2B5EF4-FFF2-40B4-BE49-F238E27FC236}">
                <a16:creationId xmlns:a16="http://schemas.microsoft.com/office/drawing/2014/main" id="{F838A7A4-D48D-F536-81F6-871876F035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471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53DFC033-E6A7-4CA4-9B8D-8715111FB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d62b20f2c_0_22:notes">
            <a:extLst>
              <a:ext uri="{FF2B5EF4-FFF2-40B4-BE49-F238E27FC236}">
                <a16:creationId xmlns:a16="http://schemas.microsoft.com/office/drawing/2014/main" id="{D5155871-7560-8568-5360-30D1699BE4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36d62b20f2c_0_22:notes">
            <a:extLst>
              <a:ext uri="{FF2B5EF4-FFF2-40B4-BE49-F238E27FC236}">
                <a16:creationId xmlns:a16="http://schemas.microsoft.com/office/drawing/2014/main" id="{80BBB0C0-1E85-489F-A8AB-C8EC156452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4244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7C7E32F0-CD66-1AFE-48C7-6DDB211B4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d62b20f2c_0_22:notes">
            <a:extLst>
              <a:ext uri="{FF2B5EF4-FFF2-40B4-BE49-F238E27FC236}">
                <a16:creationId xmlns:a16="http://schemas.microsoft.com/office/drawing/2014/main" id="{DCFCCCA4-0A04-F4B0-FA07-8ACDB28206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g36d62b20f2c_0_22:notes">
            <a:extLst>
              <a:ext uri="{FF2B5EF4-FFF2-40B4-BE49-F238E27FC236}">
                <a16:creationId xmlns:a16="http://schemas.microsoft.com/office/drawing/2014/main" id="{BF6A218A-0FAA-F067-B19D-1450BD2FBE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0717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7C7E32F0-CD66-1AFE-48C7-6DDB211B4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d62b20f2c_0_22:notes">
            <a:extLst>
              <a:ext uri="{FF2B5EF4-FFF2-40B4-BE49-F238E27FC236}">
                <a16:creationId xmlns:a16="http://schemas.microsoft.com/office/drawing/2014/main" id="{DCFCCCA4-0A04-F4B0-FA07-8ACDB28206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g36d62b20f2c_0_22:notes">
            <a:extLst>
              <a:ext uri="{FF2B5EF4-FFF2-40B4-BE49-F238E27FC236}">
                <a16:creationId xmlns:a16="http://schemas.microsoft.com/office/drawing/2014/main" id="{BF6A218A-0FAA-F067-B19D-1450BD2FBE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88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792E29AA-7680-C4DF-3B2A-26A60D0E1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d62b20f2c_0_22:notes">
            <a:extLst>
              <a:ext uri="{FF2B5EF4-FFF2-40B4-BE49-F238E27FC236}">
                <a16:creationId xmlns:a16="http://schemas.microsoft.com/office/drawing/2014/main" id="{D4FC0E69-C9BE-119C-C566-C4F3C9A03D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g36d62b20f2c_0_22:notes">
            <a:extLst>
              <a:ext uri="{FF2B5EF4-FFF2-40B4-BE49-F238E27FC236}">
                <a16:creationId xmlns:a16="http://schemas.microsoft.com/office/drawing/2014/main" id="{A6820FDE-CEC4-A3FF-B9F3-F9D4DCDE17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8296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86E5C6A9-F291-45CC-67EC-762C2F0D4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d62b20f2c_0_22:notes">
            <a:extLst>
              <a:ext uri="{FF2B5EF4-FFF2-40B4-BE49-F238E27FC236}">
                <a16:creationId xmlns:a16="http://schemas.microsoft.com/office/drawing/2014/main" id="{1578F629-E4A8-3079-93EC-018EDE3678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g36d62b20f2c_0_22:notes">
            <a:extLst>
              <a:ext uri="{FF2B5EF4-FFF2-40B4-BE49-F238E27FC236}">
                <a16:creationId xmlns:a16="http://schemas.microsoft.com/office/drawing/2014/main" id="{F1BCBCDA-1DAE-1923-08BE-8A3D7F25FA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8053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45C00057-88C9-7B78-9CDD-244BA65FC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d62b20f2c_0_22:notes">
            <a:extLst>
              <a:ext uri="{FF2B5EF4-FFF2-40B4-BE49-F238E27FC236}">
                <a16:creationId xmlns:a16="http://schemas.microsoft.com/office/drawing/2014/main" id="{FA1BE83E-AE01-4E66-A24C-1F20F86CE1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g36d62b20f2c_0_22:notes">
            <a:extLst>
              <a:ext uri="{FF2B5EF4-FFF2-40B4-BE49-F238E27FC236}">
                <a16:creationId xmlns:a16="http://schemas.microsoft.com/office/drawing/2014/main" id="{09947A6F-F0E1-BE88-3448-4967035209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6389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CC6FAA61-66CE-2970-0F94-CBC2DC615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d62b20f2c_0_22:notes">
            <a:extLst>
              <a:ext uri="{FF2B5EF4-FFF2-40B4-BE49-F238E27FC236}">
                <a16:creationId xmlns:a16="http://schemas.microsoft.com/office/drawing/2014/main" id="{05A87310-1FE8-3584-11BE-34AC74A38E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g36d62b20f2c_0_22:notes">
            <a:extLst>
              <a:ext uri="{FF2B5EF4-FFF2-40B4-BE49-F238E27FC236}">
                <a16:creationId xmlns:a16="http://schemas.microsoft.com/office/drawing/2014/main" id="{79487ADD-919F-2BDD-E2B0-E8BC8CDF98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7650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mailto:julio.zamora@cucei.udg.mx" TargetMode="External"/><Relationship Id="rId4" Type="http://schemas.openxmlformats.org/officeDocument/2006/relationships/hyperlink" Target="mailto:mauricio.lopez@academicos.udg.m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09F28B5-A64A-06C9-EF4A-C5849F906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656072"/>
            <a:ext cx="12408311" cy="909516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35C86CA-CFC1-FC19-7355-8CAA8688376A}"/>
              </a:ext>
            </a:extLst>
          </p:cNvPr>
          <p:cNvSpPr/>
          <p:nvPr/>
        </p:nvSpPr>
        <p:spPr>
          <a:xfrm>
            <a:off x="0" y="-784122"/>
            <a:ext cx="12831097" cy="959680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2" name="Google Shape;92;p1"/>
          <p:cNvSpPr txBox="1"/>
          <p:nvPr/>
        </p:nvSpPr>
        <p:spPr>
          <a:xfrm>
            <a:off x="1497953" y="1306228"/>
            <a:ext cx="8929511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4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Situación Actual y Perspectivas Climáticas para el mes de </a:t>
            </a:r>
            <a:r>
              <a:rPr lang="es-MX" sz="54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</a:t>
            </a:r>
            <a:r>
              <a:rPr lang="es-MX" sz="54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unio 2026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3048000" y="4293557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Instituto de Astronomía y Meteorología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2914708" y="500542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Guadalajara, Jalisco, 2 de j</a:t>
            </a:r>
            <a:r>
              <a:rPr lang="es-MX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unio</a:t>
            </a:r>
            <a:r>
              <a:rPr lang="es-MX" sz="18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2026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95" name="Google Shape;95;p1" descr="Texto&#10;&#10;El contenido generado por IA puede ser incorrec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8089" y="96819"/>
            <a:ext cx="3241354" cy="659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Inicio - Administración de la Formación Docente"/>
          <p:cNvPicPr preferRelativeResize="0"/>
          <p:nvPr/>
        </p:nvPicPr>
        <p:blipFill rotWithShape="1">
          <a:blip r:embed="rId5">
            <a:alphaModFix/>
          </a:blip>
          <a:srcRect l="7673"/>
          <a:stretch/>
        </p:blipFill>
        <p:spPr>
          <a:xfrm>
            <a:off x="9787956" y="853268"/>
            <a:ext cx="1812182" cy="814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1;p1" descr="Universidad de Guadalajara - Acceso a MATLAB para todos los usuarios -  MATLAB &amp; Simulink">
            <a:extLst>
              <a:ext uri="{FF2B5EF4-FFF2-40B4-BE49-F238E27FC236}">
                <a16:creationId xmlns:a16="http://schemas.microsoft.com/office/drawing/2014/main" id="{84EADB50-D7DA-5342-74A2-A062651BD40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557" y="-2298"/>
            <a:ext cx="3010840" cy="110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34DC3825-B039-2E73-5CEF-ECE08C926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opical Pacific Sea Surface Temperature Anomalies Animation">
            <a:extLst>
              <a:ext uri="{FF2B5EF4-FFF2-40B4-BE49-F238E27FC236}">
                <a16:creationId xmlns:a16="http://schemas.microsoft.com/office/drawing/2014/main" id="{EEEED8E8-D06D-9844-C5F2-FF835C13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28" y="1939963"/>
            <a:ext cx="6408999" cy="313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Google Shape;161;p6">
            <a:extLst>
              <a:ext uri="{FF2B5EF4-FFF2-40B4-BE49-F238E27FC236}">
                <a16:creationId xmlns:a16="http://schemas.microsoft.com/office/drawing/2014/main" id="{99BD1833-8A5A-BF95-814D-A5B870032394}"/>
              </a:ext>
            </a:extLst>
          </p:cNvPr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>
            <a:extLst>
              <a:ext uri="{FF2B5EF4-FFF2-40B4-BE49-F238E27FC236}">
                <a16:creationId xmlns:a16="http://schemas.microsoft.com/office/drawing/2014/main" id="{E88C3DA3-6B18-67F0-8FE7-66AEF268B290}"/>
              </a:ext>
            </a:extLst>
          </p:cNvPr>
          <p:cNvSpPr/>
          <p:nvPr/>
        </p:nvSpPr>
        <p:spPr>
          <a:xfrm>
            <a:off x="702887" y="1378222"/>
            <a:ext cx="388395" cy="33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5E61F4D5-A797-16B7-6B45-FA8691219CAC}"/>
              </a:ext>
            </a:extLst>
          </p:cNvPr>
          <p:cNvSpPr txBox="1"/>
          <p:nvPr/>
        </p:nvSpPr>
        <p:spPr>
          <a:xfrm>
            <a:off x="329553" y="215614"/>
            <a:ext cx="10698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Niño – Oscilación del Sur</a:t>
            </a:r>
            <a:endParaRPr dirty="0"/>
          </a:p>
        </p:txBody>
      </p:sp>
      <p:pic>
        <p:nvPicPr>
          <p:cNvPr id="160" name="Google Shape;160;p6" descr="Logos IAM | Instituto de Astronomía y Meteorología">
            <a:extLst>
              <a:ext uri="{FF2B5EF4-FFF2-40B4-BE49-F238E27FC236}">
                <a16:creationId xmlns:a16="http://schemas.microsoft.com/office/drawing/2014/main" id="{48B85598-C179-9AFC-B48D-2CD5509B76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0270" y="9797"/>
            <a:ext cx="3107498" cy="71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Tropical Pacific Sea Surface Temperature Animation">
            <a:extLst>
              <a:ext uri="{FF2B5EF4-FFF2-40B4-BE49-F238E27FC236}">
                <a16:creationId xmlns:a16="http://schemas.microsoft.com/office/drawing/2014/main" id="{E14755AA-84DE-D05A-0ED2-07D078334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47" y="1939963"/>
            <a:ext cx="5953400" cy="313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A12864E-E289-6F1D-38E0-4576E299310C}"/>
              </a:ext>
            </a:extLst>
          </p:cNvPr>
          <p:cNvSpPr txBox="1"/>
          <p:nvPr/>
        </p:nvSpPr>
        <p:spPr>
          <a:xfrm>
            <a:off x="10450286" y="5213268"/>
            <a:ext cx="4275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CPC (2026)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9D908E0-874F-24CA-3A38-71C8E489B865}"/>
              </a:ext>
            </a:extLst>
          </p:cNvPr>
          <p:cNvSpPr/>
          <p:nvPr/>
        </p:nvSpPr>
        <p:spPr>
          <a:xfrm>
            <a:off x="8395854" y="3440875"/>
            <a:ext cx="2743200" cy="6561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4483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F4D76091-CD65-E847-7E57-F3BB53AB2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>
            <a:extLst>
              <a:ext uri="{FF2B5EF4-FFF2-40B4-BE49-F238E27FC236}">
                <a16:creationId xmlns:a16="http://schemas.microsoft.com/office/drawing/2014/main" id="{1B3A9CEB-C797-0FA1-C250-653ADB987B0E}"/>
              </a:ext>
            </a:extLst>
          </p:cNvPr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>
            <a:extLst>
              <a:ext uri="{FF2B5EF4-FFF2-40B4-BE49-F238E27FC236}">
                <a16:creationId xmlns:a16="http://schemas.microsoft.com/office/drawing/2014/main" id="{25853D3E-59AE-F7C8-E452-B3C63B8C3660}"/>
              </a:ext>
            </a:extLst>
          </p:cNvPr>
          <p:cNvSpPr/>
          <p:nvPr/>
        </p:nvSpPr>
        <p:spPr>
          <a:xfrm>
            <a:off x="702887" y="1378222"/>
            <a:ext cx="388395" cy="33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72DF02F7-DC2E-9E51-3BB9-880D5A85188F}"/>
              </a:ext>
            </a:extLst>
          </p:cNvPr>
          <p:cNvSpPr txBox="1"/>
          <p:nvPr/>
        </p:nvSpPr>
        <p:spPr>
          <a:xfrm>
            <a:off x="329553" y="215614"/>
            <a:ext cx="10698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Niño – Oscilación del Sur</a:t>
            </a:r>
            <a:endParaRPr dirty="0"/>
          </a:p>
        </p:txBody>
      </p:sp>
      <p:pic>
        <p:nvPicPr>
          <p:cNvPr id="160" name="Google Shape;160;p6" descr="Logos IAM | Instituto de Astronomía y Meteorología">
            <a:extLst>
              <a:ext uri="{FF2B5EF4-FFF2-40B4-BE49-F238E27FC236}">
                <a16:creationId xmlns:a16="http://schemas.microsoft.com/office/drawing/2014/main" id="{EF6E7118-24BF-B7D9-831F-C70AF07F61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0270" y="9797"/>
            <a:ext cx="3107498" cy="71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RI ENSO Model Forecast Plumes Image">
            <a:extLst>
              <a:ext uri="{FF2B5EF4-FFF2-40B4-BE49-F238E27FC236}">
                <a16:creationId xmlns:a16="http://schemas.microsoft.com/office/drawing/2014/main" id="{A915D17C-E944-F13C-4DE1-C477B94FE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029" y="845336"/>
            <a:ext cx="8253942" cy="60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566CD9-5AEC-EE50-9EFB-E3C2D949A8CA}"/>
              </a:ext>
            </a:extLst>
          </p:cNvPr>
          <p:cNvSpPr txBox="1"/>
          <p:nvPr/>
        </p:nvSpPr>
        <p:spPr>
          <a:xfrm>
            <a:off x="9724888" y="6334609"/>
            <a:ext cx="4275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IRI (2026)</a:t>
            </a:r>
          </a:p>
        </p:txBody>
      </p:sp>
    </p:spTree>
    <p:extLst>
      <p:ext uri="{BB962C8B-B14F-4D97-AF65-F5344CB8AC3E}">
        <p14:creationId xmlns:p14="http://schemas.microsoft.com/office/powerpoint/2010/main" val="304687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/>
          <p:nvPr/>
        </p:nvSpPr>
        <p:spPr>
          <a:xfrm>
            <a:off x="329553" y="215614"/>
            <a:ext cx="106983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Anomalías de Precipitación Junio</a:t>
            </a:r>
            <a:endParaRPr dirty="0"/>
          </a:p>
        </p:txBody>
      </p:sp>
      <p:pic>
        <p:nvPicPr>
          <p:cNvPr id="163" name="Google Shape;163;p6" descr="Logos IAM | Instituto de Astronomía y Meteorologí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"/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/>
          <p:nvPr/>
        </p:nvSpPr>
        <p:spPr>
          <a:xfrm>
            <a:off x="702887" y="1378222"/>
            <a:ext cx="388395" cy="33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F8C79E-A06B-FD8A-2D63-31CBF005C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525" y="860284"/>
            <a:ext cx="7424950" cy="599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7" descr="Logos IAM | Instituto de Astronomía y Meteorologí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 txBox="1"/>
          <p:nvPr/>
        </p:nvSpPr>
        <p:spPr>
          <a:xfrm>
            <a:off x="329553" y="215614"/>
            <a:ext cx="106983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Inicio de la Temporada de Lluvias</a:t>
            </a:r>
            <a:endParaRPr dirty="0"/>
          </a:p>
        </p:txBody>
      </p:sp>
      <p:sp>
        <p:nvSpPr>
          <p:cNvPr id="176" name="Google Shape;176;p7"/>
          <p:cNvSpPr/>
          <p:nvPr/>
        </p:nvSpPr>
        <p:spPr>
          <a:xfrm>
            <a:off x="711200" y="1386536"/>
            <a:ext cx="388395" cy="33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7"/>
          <p:cNvSpPr txBox="1"/>
          <p:nvPr/>
        </p:nvSpPr>
        <p:spPr>
          <a:xfrm>
            <a:off x="10687396" y="3616917"/>
            <a:ext cx="150460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(2018)</a:t>
            </a:r>
            <a:endParaRPr/>
          </a:p>
        </p:txBody>
      </p:sp>
      <p:sp>
        <p:nvSpPr>
          <p:cNvPr id="181" name="Google Shape;181;p7"/>
          <p:cNvSpPr txBox="1"/>
          <p:nvPr/>
        </p:nvSpPr>
        <p:spPr>
          <a:xfrm>
            <a:off x="10897985" y="6511581"/>
            <a:ext cx="150460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SMN (2022)</a:t>
            </a:r>
            <a:endParaRPr/>
          </a:p>
        </p:txBody>
      </p:sp>
      <p:pic>
        <p:nvPicPr>
          <p:cNvPr id="2" name="Grabación de pantalla 2026-06-02 a la(s) 6.44.37 a.m.">
            <a:hlinkClick r:id="" action="ppaction://media"/>
            <a:extLst>
              <a:ext uri="{FF2B5EF4-FFF2-40B4-BE49-F238E27FC236}">
                <a16:creationId xmlns:a16="http://schemas.microsoft.com/office/drawing/2014/main" id="{4B7C5BD9-607E-5158-C271-9126CFBB5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7411" y="924302"/>
            <a:ext cx="7317178" cy="590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B1B9E-36E0-D34B-AA17-DBA32C873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8C12E4-AD0F-CB85-A453-4F8CB0574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01A9102-BEC2-F87D-3DDE-4F1D6CFF9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12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19;p24">
            <a:extLst>
              <a:ext uri="{FF2B5EF4-FFF2-40B4-BE49-F238E27FC236}">
                <a16:creationId xmlns:a16="http://schemas.microsoft.com/office/drawing/2014/main" id="{4F64EFA8-0E96-72F8-7E3E-49A259288B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349316" cy="7747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0895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9C2DA-76DE-84EB-28E0-64E1F79AA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95A807-1020-628A-91E5-E3F8CB3CB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04C2C7A-5AEF-5E2F-DF45-031ABB765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43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DB54AB-FAE2-CA2E-B61D-97C294C7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63CD45-E7E7-4105-B493-39CB1432A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409C11-6F54-0E3E-E4FE-531AD9CC2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" y="0"/>
            <a:ext cx="12179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70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9475AED-BB59-78DA-C5D3-5EA240C08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Google Shape;188;p8"/>
          <p:cNvSpPr txBox="1"/>
          <p:nvPr/>
        </p:nvSpPr>
        <p:spPr>
          <a:xfrm>
            <a:off x="6746919" y="2828700"/>
            <a:ext cx="4326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información con acción salvan vidas</a:t>
            </a:r>
            <a:endParaRPr dirty="0"/>
          </a:p>
        </p:txBody>
      </p:sp>
      <p:sp>
        <p:nvSpPr>
          <p:cNvPr id="189" name="Google Shape;189;p8"/>
          <p:cNvSpPr txBox="1"/>
          <p:nvPr/>
        </p:nvSpPr>
        <p:spPr>
          <a:xfrm>
            <a:off x="613740" y="2432363"/>
            <a:ext cx="4614334" cy="384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Mauricio López Reyes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mauricio.lopez@academicos.udg.mx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M.C. Julio Zamora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julio.zamora@cucei.udg.mx</a:t>
            </a:r>
            <a:endParaRPr lang="es-MX" sz="1800" u="sng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800" u="sng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Geog. Carlos Román C.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geogcarlosroman@gmail.com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800" u="sng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1" name="Google Shape;191;p8" descr="Texto&#10;&#10;El contenido generado por IA puede ser incorrecto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4753" y="-36254"/>
            <a:ext cx="4427247" cy="102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 descr="Inicio - Administración de la Formación Docente"/>
          <p:cNvPicPr preferRelativeResize="0"/>
          <p:nvPr/>
        </p:nvPicPr>
        <p:blipFill rotWithShape="1">
          <a:blip r:embed="rId7">
            <a:alphaModFix/>
          </a:blip>
          <a:srcRect l="7673"/>
          <a:stretch/>
        </p:blipFill>
        <p:spPr>
          <a:xfrm>
            <a:off x="5819176" y="141182"/>
            <a:ext cx="1945577" cy="842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1;p1" descr="Universidad de Guadalajara - Acceso a MATLAB para todos los usuarios -  MATLAB &amp; Simulink">
            <a:extLst>
              <a:ext uri="{FF2B5EF4-FFF2-40B4-BE49-F238E27FC236}">
                <a16:creationId xmlns:a16="http://schemas.microsoft.com/office/drawing/2014/main" id="{C318C396-6E02-96EF-279F-2D3C9512DCB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557" y="-2298"/>
            <a:ext cx="3010840" cy="110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2DFA9164-7869-BD20-6B3C-B3998BEDF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36d62b20f2c_0_22" descr="Logos IAM | Instituto de Astronomía y Meteorología">
            <a:extLst>
              <a:ext uri="{FF2B5EF4-FFF2-40B4-BE49-F238E27FC236}">
                <a16:creationId xmlns:a16="http://schemas.microsoft.com/office/drawing/2014/main" id="{59273ED7-904A-BFA0-F363-8E9C37675B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6d62b20f2c_0_22">
            <a:extLst>
              <a:ext uri="{FF2B5EF4-FFF2-40B4-BE49-F238E27FC236}">
                <a16:creationId xmlns:a16="http://schemas.microsoft.com/office/drawing/2014/main" id="{F59F20E3-ED50-E00E-0E7E-B122316508F5}"/>
              </a:ext>
            </a:extLst>
          </p:cNvPr>
          <p:cNvSpPr txBox="1"/>
          <p:nvPr/>
        </p:nvSpPr>
        <p:spPr>
          <a:xfrm>
            <a:off x="240638" y="60963"/>
            <a:ext cx="885420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Mayo- anomalía de temperatura AMG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2E25FD-25C9-0F90-0BEB-64132FC36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2697"/>
            <a:ext cx="6499123" cy="56389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BAE2B94-8667-6E15-D4B5-5AC279717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833" y="1762589"/>
            <a:ext cx="5499371" cy="41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70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D49C7348-F036-19AE-3670-C5CB73E69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36d62b20f2c_0_22" descr="Logos IAM | Instituto de Astronomía y Meteorología">
            <a:extLst>
              <a:ext uri="{FF2B5EF4-FFF2-40B4-BE49-F238E27FC236}">
                <a16:creationId xmlns:a16="http://schemas.microsoft.com/office/drawing/2014/main" id="{BB941FAD-22CA-17C4-2106-308CE42D42D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6d62b20f2c_0_22">
            <a:extLst>
              <a:ext uri="{FF2B5EF4-FFF2-40B4-BE49-F238E27FC236}">
                <a16:creationId xmlns:a16="http://schemas.microsoft.com/office/drawing/2014/main" id="{11EC2A46-9A11-5F42-02FC-DA1764503191}"/>
              </a:ext>
            </a:extLst>
          </p:cNvPr>
          <p:cNvSpPr txBox="1"/>
          <p:nvPr/>
        </p:nvSpPr>
        <p:spPr>
          <a:xfrm>
            <a:off x="240638" y="60963"/>
            <a:ext cx="885420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Mayo- anomalía de precipitación AMG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2026-05-31 19-07-58">
            <a:hlinkClick r:id="" action="ppaction://media"/>
            <a:extLst>
              <a:ext uri="{FF2B5EF4-FFF2-40B4-BE49-F238E27FC236}">
                <a16:creationId xmlns:a16="http://schemas.microsoft.com/office/drawing/2014/main" id="{37FD1D46-2FC1-6336-BE52-0DDDA8758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2085" y="2896091"/>
            <a:ext cx="5239277" cy="28781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7A7B2FC-CAE4-3EC4-E795-337B353D3519}"/>
              </a:ext>
            </a:extLst>
          </p:cNvPr>
          <p:cNvSpPr txBox="1"/>
          <p:nvPr/>
        </p:nvSpPr>
        <p:spPr>
          <a:xfrm>
            <a:off x="6327331" y="5817464"/>
            <a:ext cx="5702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i="1" dirty="0">
                <a:solidFill>
                  <a:schemeClr val="accent1"/>
                </a:solidFill>
              </a:rPr>
              <a:t>Imagen infrarroja del satélite GOES muestra la tormenta 31 de mayo en Jalisco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13556E0-C5B5-D9A6-9510-911C9B107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93" y="922697"/>
            <a:ext cx="6100652" cy="517176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600FC9C-73EE-23B1-D991-D516684754DB}"/>
              </a:ext>
            </a:extLst>
          </p:cNvPr>
          <p:cNvSpPr txBox="1"/>
          <p:nvPr/>
        </p:nvSpPr>
        <p:spPr>
          <a:xfrm>
            <a:off x="6712085" y="1138136"/>
            <a:ext cx="51167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La climatología de precipitación para el mes de mayo en la estación del IAM es de </a:t>
            </a:r>
            <a:r>
              <a:rPr lang="es-MX" dirty="0">
                <a:solidFill>
                  <a:srgbClr val="C00000"/>
                </a:solidFill>
              </a:rPr>
              <a:t>22.3 milímetros.</a:t>
            </a:r>
            <a:br>
              <a:rPr lang="es-MX" dirty="0">
                <a:solidFill>
                  <a:srgbClr val="C00000"/>
                </a:solidFill>
              </a:rPr>
            </a:br>
            <a:br>
              <a:rPr lang="es-MX" dirty="0">
                <a:solidFill>
                  <a:srgbClr val="C00000"/>
                </a:solidFill>
              </a:rPr>
            </a:br>
            <a:r>
              <a:rPr lang="es-MX" dirty="0">
                <a:solidFill>
                  <a:schemeClr val="tx1"/>
                </a:solidFill>
              </a:rPr>
              <a:t>Mayo del 2026 terminó con </a:t>
            </a:r>
            <a:r>
              <a:rPr lang="es-MX" dirty="0">
                <a:solidFill>
                  <a:srgbClr val="C00000"/>
                </a:solidFill>
              </a:rPr>
              <a:t>35.6 milímetros</a:t>
            </a:r>
            <a:r>
              <a:rPr lang="es-MX" dirty="0">
                <a:solidFill>
                  <a:schemeClr val="tx1"/>
                </a:solidFill>
              </a:rPr>
              <a:t> en el IAM.</a:t>
            </a:r>
          </a:p>
          <a:p>
            <a:pPr algn="just"/>
            <a:br>
              <a:rPr lang="es-MX" dirty="0">
                <a:solidFill>
                  <a:schemeClr val="tx1"/>
                </a:solidFill>
              </a:rPr>
            </a:br>
            <a:r>
              <a:rPr lang="es-MX" dirty="0">
                <a:solidFill>
                  <a:schemeClr val="tx1"/>
                </a:solidFill>
              </a:rPr>
              <a:t>De forma general, en el AMG se presentó un mes de mayo con lluvias por </a:t>
            </a:r>
            <a:r>
              <a:rPr lang="es-MX" dirty="0">
                <a:solidFill>
                  <a:srgbClr val="C00000"/>
                </a:solidFill>
              </a:rPr>
              <a:t>encima del promedio.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DD40874-09B3-835A-6E57-5DFAAEB09912}"/>
              </a:ext>
            </a:extLst>
          </p:cNvPr>
          <p:cNvSpPr/>
          <p:nvPr/>
        </p:nvSpPr>
        <p:spPr>
          <a:xfrm>
            <a:off x="6712085" y="1138136"/>
            <a:ext cx="5239277" cy="17147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393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D49C7348-F036-19AE-3670-C5CB73E69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36d62b20f2c_0_22" descr="Logos IAM | Instituto de Astronomía y Meteorología">
            <a:extLst>
              <a:ext uri="{FF2B5EF4-FFF2-40B4-BE49-F238E27FC236}">
                <a16:creationId xmlns:a16="http://schemas.microsoft.com/office/drawing/2014/main" id="{BB941FAD-22CA-17C4-2106-308CE42D42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6d62b20f2c_0_22">
            <a:extLst>
              <a:ext uri="{FF2B5EF4-FFF2-40B4-BE49-F238E27FC236}">
                <a16:creationId xmlns:a16="http://schemas.microsoft.com/office/drawing/2014/main" id="{11EC2A46-9A11-5F42-02FC-DA1764503191}"/>
              </a:ext>
            </a:extLst>
          </p:cNvPr>
          <p:cNvSpPr txBox="1"/>
          <p:nvPr/>
        </p:nvSpPr>
        <p:spPr>
          <a:xfrm>
            <a:off x="240638" y="60963"/>
            <a:ext cx="885420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Mayo- anomalía de temperatura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7A8CEB1-2F72-441F-A3F9-2F8BD5D3E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38" y="707658"/>
            <a:ext cx="5557908" cy="6000438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6B743ED0-FB32-BB43-9093-D93FFAD33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329055"/>
              </p:ext>
            </p:extLst>
          </p:nvPr>
        </p:nvGraphicFramePr>
        <p:xfrm>
          <a:off x="6096000" y="969040"/>
          <a:ext cx="5855362" cy="491992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083169">
                  <a:extLst>
                    <a:ext uri="{9D8B030D-6E8A-4147-A177-3AD203B41FA5}">
                      <a16:colId xmlns:a16="http://schemas.microsoft.com/office/drawing/2014/main" val="154214909"/>
                    </a:ext>
                  </a:extLst>
                </a:gridCol>
                <a:gridCol w="2772193">
                  <a:extLst>
                    <a:ext uri="{9D8B030D-6E8A-4147-A177-3AD203B41FA5}">
                      <a16:colId xmlns:a16="http://schemas.microsoft.com/office/drawing/2014/main" val="321865069"/>
                    </a:ext>
                  </a:extLst>
                </a:gridCol>
              </a:tblGrid>
              <a:tr h="56568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s-MX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Ciudad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s-MX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Anomalía de temperatura (°C)</a:t>
                      </a:r>
                      <a:endParaRPr lang="es-MX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8492170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Guadalajara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+0.8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3830419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Autlán de Navarro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0772795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Ocotlán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+0.9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6794490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Colotlán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+0.7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7546270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Lagos de Moreno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+1.7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3182657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Zapotlán el Grande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+1.0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7771743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Puerto Vallarta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+1.4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3984922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Cihuatlán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+1.5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020283"/>
                  </a:ext>
                </a:extLst>
              </a:tr>
              <a:tr h="3867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Tepatitlán de Morelos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+0.9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9431581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Ameca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+0.8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042102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Tapalpa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+0.8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1553174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Tequila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+1.0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487803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Mazamitla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+0.9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4081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146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83E7909D-9000-8368-53A5-C136C320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36d62b20f2c_0_22" descr="Logos IAM | Instituto de Astronomía y Meteorología">
            <a:extLst>
              <a:ext uri="{FF2B5EF4-FFF2-40B4-BE49-F238E27FC236}">
                <a16:creationId xmlns:a16="http://schemas.microsoft.com/office/drawing/2014/main" id="{C944B5B5-47F5-8375-E94A-9901021070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6d62b20f2c_0_22">
            <a:extLst>
              <a:ext uri="{FF2B5EF4-FFF2-40B4-BE49-F238E27FC236}">
                <a16:creationId xmlns:a16="http://schemas.microsoft.com/office/drawing/2014/main" id="{02862C0C-885E-DF1C-550B-9EFFA7C23952}"/>
              </a:ext>
            </a:extLst>
          </p:cNvPr>
          <p:cNvSpPr txBox="1"/>
          <p:nvPr/>
        </p:nvSpPr>
        <p:spPr>
          <a:xfrm>
            <a:off x="240638" y="60963"/>
            <a:ext cx="885420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Mayo- anomalía de precipitación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15574C-D86B-1B59-DA8C-C8DC9B549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38" y="755280"/>
            <a:ext cx="5278796" cy="6076312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7D5D245-2F98-8B30-8459-752727C40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640284"/>
              </p:ext>
            </p:extLst>
          </p:nvPr>
        </p:nvGraphicFramePr>
        <p:xfrm>
          <a:off x="6096000" y="1333476"/>
          <a:ext cx="5855362" cy="491992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083169">
                  <a:extLst>
                    <a:ext uri="{9D8B030D-6E8A-4147-A177-3AD203B41FA5}">
                      <a16:colId xmlns:a16="http://schemas.microsoft.com/office/drawing/2014/main" val="154214909"/>
                    </a:ext>
                  </a:extLst>
                </a:gridCol>
                <a:gridCol w="2772193">
                  <a:extLst>
                    <a:ext uri="{9D8B030D-6E8A-4147-A177-3AD203B41FA5}">
                      <a16:colId xmlns:a16="http://schemas.microsoft.com/office/drawing/2014/main" val="321865069"/>
                    </a:ext>
                  </a:extLst>
                </a:gridCol>
              </a:tblGrid>
              <a:tr h="56568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Ciudad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Anomalía de precipitación (mm)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8492170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Guadalajara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+3.1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3830419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Autlán de Navarro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0772795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Ocotlán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6794490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Colotlán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7546270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Lagos de Moreno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-24.8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3182657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Zapotlán el Grande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-11.4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7771743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Puerto Vallarta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3984922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Cihuatlán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020283"/>
                  </a:ext>
                </a:extLst>
              </a:tr>
              <a:tr h="3867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Tepatitlán de Morelos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-6.6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9431581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Ameca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042102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Tapalpa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1553174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Tequila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487803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Mazamitla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4081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425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A1E61C33-C63E-5D7A-D6EA-15BDE4930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36d62b20f2c_0_22" descr="Logos IAM | Instituto de Astronomía y Meteorología">
            <a:extLst>
              <a:ext uri="{FF2B5EF4-FFF2-40B4-BE49-F238E27FC236}">
                <a16:creationId xmlns:a16="http://schemas.microsoft.com/office/drawing/2014/main" id="{C3855470-6DD3-7613-EFA9-C9ABCCA054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6d62b20f2c_0_22">
            <a:extLst>
              <a:ext uri="{FF2B5EF4-FFF2-40B4-BE49-F238E27FC236}">
                <a16:creationId xmlns:a16="http://schemas.microsoft.com/office/drawing/2014/main" id="{1FD12ACC-7427-9D13-6BB2-E549C606526A}"/>
              </a:ext>
            </a:extLst>
          </p:cNvPr>
          <p:cNvSpPr txBox="1"/>
          <p:nvPr/>
        </p:nvSpPr>
        <p:spPr>
          <a:xfrm>
            <a:off x="240638" y="60963"/>
            <a:ext cx="885420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Pronóstico de temperaturas máximas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F168093-694F-B67E-0325-852B78AE4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063" y="711682"/>
            <a:ext cx="9455874" cy="614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25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DFCE42A9-6EB3-47E3-A210-BB30AA244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36d62b20f2c_0_22" descr="Logos IAM | Instituto de Astronomía y Meteorología">
            <a:extLst>
              <a:ext uri="{FF2B5EF4-FFF2-40B4-BE49-F238E27FC236}">
                <a16:creationId xmlns:a16="http://schemas.microsoft.com/office/drawing/2014/main" id="{E62858C0-363B-B864-C8E5-89BC703026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6d62b20f2c_0_22">
            <a:extLst>
              <a:ext uri="{FF2B5EF4-FFF2-40B4-BE49-F238E27FC236}">
                <a16:creationId xmlns:a16="http://schemas.microsoft.com/office/drawing/2014/main" id="{0E45E375-7469-F204-79CA-16DB4D4F739F}"/>
              </a:ext>
            </a:extLst>
          </p:cNvPr>
          <p:cNvSpPr txBox="1"/>
          <p:nvPr/>
        </p:nvSpPr>
        <p:spPr>
          <a:xfrm>
            <a:off x="240638" y="60963"/>
            <a:ext cx="885420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Pronóstico de precipitación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2C95BA-1E84-4F07-4FD1-B6AC91C8B7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68063" y="711682"/>
            <a:ext cx="9455873" cy="614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37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A21C7892-F9A5-01C3-A628-043E230A9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36d62b20f2c_0_22" descr="Logos IAM | Instituto de Astronomía y Meteorología">
            <a:extLst>
              <a:ext uri="{FF2B5EF4-FFF2-40B4-BE49-F238E27FC236}">
                <a16:creationId xmlns:a16="http://schemas.microsoft.com/office/drawing/2014/main" id="{4612FEBF-A54D-C5B4-B49F-F22CEE63B5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6d62b20f2c_0_22">
            <a:extLst>
              <a:ext uri="{FF2B5EF4-FFF2-40B4-BE49-F238E27FC236}">
                <a16:creationId xmlns:a16="http://schemas.microsoft.com/office/drawing/2014/main" id="{742DAE53-927B-C37A-28EE-774193C557B3}"/>
              </a:ext>
            </a:extLst>
          </p:cNvPr>
          <p:cNvSpPr txBox="1"/>
          <p:nvPr/>
        </p:nvSpPr>
        <p:spPr>
          <a:xfrm>
            <a:off x="240638" y="60963"/>
            <a:ext cx="885420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Pronóstico de temperaturas mínimas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B94DA1-64F2-1B12-8A94-593DAAD0E7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68063" y="711682"/>
            <a:ext cx="9455873" cy="614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80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34534EA-FB56-3DCC-B574-9ECDCF3F0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84123"/>
            <a:ext cx="12831097" cy="959680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79A6689-6249-D813-854A-6E861A5F90F2}"/>
              </a:ext>
            </a:extLst>
          </p:cNvPr>
          <p:cNvSpPr/>
          <p:nvPr/>
        </p:nvSpPr>
        <p:spPr>
          <a:xfrm>
            <a:off x="0" y="-784122"/>
            <a:ext cx="12831097" cy="959680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4" name="Google Shape;134;p4" descr="Universidad de Guadalajara - Acceso a MATLAB para todos los usuarios -  MATLAB &amp; Simulin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7029" y="161840"/>
            <a:ext cx="3010840" cy="110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 descr="Texto&#10;&#10;El contenido generado por IA puede ser incorrec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848" y="266420"/>
            <a:ext cx="4049048" cy="93317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 txBox="1"/>
          <p:nvPr/>
        </p:nvSpPr>
        <p:spPr>
          <a:xfrm>
            <a:off x="599615" y="2100724"/>
            <a:ext cx="103494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0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Perspectiva Climática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Junio 2026</a:t>
            </a:r>
            <a:endParaRPr sz="32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323</Words>
  <Application>Microsoft Office PowerPoint</Application>
  <PresentationFormat>Panorámica</PresentationFormat>
  <Paragraphs>94</Paragraphs>
  <Slides>18</Slides>
  <Notes>14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Mauricio Lopez Reyes</dc:creator>
  <cp:lastModifiedBy>Carlos Román Castañeda</cp:lastModifiedBy>
  <cp:revision>75</cp:revision>
  <dcterms:created xsi:type="dcterms:W3CDTF">2023-11-29T23:20:09Z</dcterms:created>
  <dcterms:modified xsi:type="dcterms:W3CDTF">2026-06-02T15:25:50Z</dcterms:modified>
</cp:coreProperties>
</file>